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2.svg" ContentType="image/svg+xml"/>
  <Override PartName="/ppt/media/image13.svg" ContentType="image/svg+xml"/>
  <Override PartName="/ppt/media/image14.svg" ContentType="image/svg+xml"/>
  <Override PartName="/ppt/media/image15.svg" ContentType="image/svg+xml"/>
  <Override PartName="/ppt/media/image16.svg" ContentType="image/svg+xml"/>
  <Override PartName="/ppt/media/image17.svg" ContentType="image/svg+xml"/>
  <Override PartName="/ppt/media/image18.svg" ContentType="image/svg+xml"/>
  <Override PartName="/ppt/media/image19.svg" ContentType="image/svg+xml"/>
  <Override PartName="/ppt/media/image2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6" r:id="rId10"/>
    <p:sldId id="262" r:id="rId11"/>
    <p:sldId id="263" r:id="rId12"/>
    <p:sldId id="264" r:id="rId13"/>
    <p:sldId id="265" r:id="rId14"/>
  </p:sldIdLst>
  <p:sldSz cx="14630400" cy="8229600"/>
  <p:notesSz cx="8229600" cy="14630400"/>
  <p:embeddedFontLst>
    <p:embeddedFont>
      <p:font typeface="Crimson Pro Semi Bold" pitchFamily="34" charset="0"/>
      <p:regular r:id="rId18"/>
    </p:embeddedFont>
    <p:embeddedFont>
      <p:font typeface="Crimson Pro Semi Bold" pitchFamily="34" charset="-122"/>
      <p:regular r:id="rId19"/>
    </p:embeddedFont>
    <p:embeddedFont>
      <p:font typeface="Crimson Pro Semi Bold" pitchFamily="34" charset="-120"/>
      <p:regular r:id="rId20"/>
    </p:embeddedFont>
    <p:embeddedFont>
      <p:font typeface="Heebo" pitchFamily="34" charset="0"/>
      <p:regular r:id="rId21"/>
    </p:embeddedFont>
    <p:embeddedFont>
      <p:font typeface="Heebo" pitchFamily="34" charset="-122"/>
      <p:regular r:id="rId22"/>
    </p:embeddedFont>
    <p:embeddedFont>
      <p:font typeface="Heebo" pitchFamily="34" charset="-120"/>
      <p:regular r:id="rId23"/>
    </p:embeddedFont>
    <p:embeddedFont>
      <p:font typeface="Calibri" panose="020F0502020204030204" charset="0"/>
      <p:regular r:id="rId24"/>
      <p:bold r:id="rId25"/>
      <p:italic r:id="rId26"/>
      <p:boldItalic r:id="rId27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font" Target="fonts/font10.fntdata"/><Relationship Id="rId26" Type="http://schemas.openxmlformats.org/officeDocument/2006/relationships/font" Target="fonts/font9.fntdata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3" Type="http://schemas.openxmlformats.org/officeDocument/2006/relationships/image" Target="../media/image19.svg"/><Relationship Id="rId2" Type="http://schemas.openxmlformats.org/officeDocument/2006/relationships/image" Target="../media/image18.sv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.png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2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.xml"/><Relationship Id="rId8" Type="http://schemas.openxmlformats.org/officeDocument/2006/relationships/image" Target="../media/image2.png"/><Relationship Id="rId7" Type="http://schemas.openxmlformats.org/officeDocument/2006/relationships/image" Target="../media/image17.svg"/><Relationship Id="rId6" Type="http://schemas.openxmlformats.org/officeDocument/2006/relationships/image" Target="../media/image16.svg"/><Relationship Id="rId5" Type="http://schemas.openxmlformats.org/officeDocument/2006/relationships/image" Target="../media/image15.svg"/><Relationship Id="rId4" Type="http://schemas.openxmlformats.org/officeDocument/2006/relationships/image" Target="../media/image14.svg"/><Relationship Id="rId3" Type="http://schemas.openxmlformats.org/officeDocument/2006/relationships/image" Target="../media/image13.svg"/><Relationship Id="rId2" Type="http://schemas.openxmlformats.org/officeDocument/2006/relationships/image" Target="../media/image12.svg"/><Relationship Id="rId10" Type="http://schemas.openxmlformats.org/officeDocument/2006/relationships/notesSlide" Target="../notesSlides/notesSlide7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52888"/>
            <a:ext cx="9685139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Student Attendance Management System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52393"/>
            <a:ext cx="9695974" cy="5669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Cloud-Based Serverless Web Application using AWS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3859530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Semester Project – AWS-Based Implementation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77583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Instructor: Prof. </a:t>
            </a:r>
            <a:r>
              <a:rPr lang="en-US" altLang="en-GB" sz="1750" dirty="0"/>
              <a:t>Zunnurain Hussain</a:t>
            </a:r>
            <a:endParaRPr lang="en-US" altLang="en-GB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95637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Student Name: Usman Farooq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713690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Roll No: BSSE23062</a:t>
            </a:r>
            <a:endParaRPr lang="en-US" sz="175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64465" y="7764145"/>
            <a:ext cx="1663700" cy="4533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9818" y="353497"/>
            <a:ext cx="5356146" cy="4015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30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Security, Monitoring &amp; Achieved Results</a:t>
            </a:r>
            <a:endParaRPr lang="en-US" sz="3000" dirty="0"/>
          </a:p>
        </p:txBody>
      </p:sp>
      <p:sp>
        <p:nvSpPr>
          <p:cNvPr id="3" name="Shape 1"/>
          <p:cNvSpPr/>
          <p:nvPr/>
        </p:nvSpPr>
        <p:spPr>
          <a:xfrm>
            <a:off x="449818" y="1092398"/>
            <a:ext cx="514112" cy="1293257"/>
          </a:xfrm>
          <a:prstGeom prst="roundRect">
            <a:avLst>
              <a:gd name="adj" fmla="val 360069"/>
            </a:avLst>
          </a:prstGeom>
          <a:solidFill>
            <a:srgbClr val="F2EEEE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10433" y="1642586"/>
            <a:ext cx="192762" cy="19276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92200" y="1137920"/>
            <a:ext cx="1713230" cy="2838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Robust Security Measures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92398" y="1550194"/>
            <a:ext cx="6065996" cy="2057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IAM Roles: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1092398" y="1800820"/>
            <a:ext cx="6065996" cy="2057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API Access: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1092398" y="2051447"/>
            <a:ext cx="6065996" cy="2057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Data Encryption:</a:t>
            </a:r>
            <a:endParaRPr lang="en-US" dirty="0"/>
          </a:p>
        </p:txBody>
      </p:sp>
      <p:sp>
        <p:nvSpPr>
          <p:cNvPr id="9" name="Shape 6"/>
          <p:cNvSpPr/>
          <p:nvPr/>
        </p:nvSpPr>
        <p:spPr>
          <a:xfrm>
            <a:off x="449818" y="2514124"/>
            <a:ext cx="514112" cy="1042630"/>
          </a:xfrm>
          <a:prstGeom prst="roundRect">
            <a:avLst>
              <a:gd name="adj" fmla="val 360069"/>
            </a:avLst>
          </a:prstGeom>
          <a:solidFill>
            <a:srgbClr val="F2EEEE"/>
          </a:solidFill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0433" y="2938939"/>
            <a:ext cx="192762" cy="19276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092398" y="2642592"/>
            <a:ext cx="1606867" cy="2008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Proactive Monitoring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1092398" y="2971919"/>
            <a:ext cx="6065996" cy="2057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CloudWatch:</a:t>
            </a:r>
            <a:endParaRPr lang="en-US" dirty="0"/>
          </a:p>
        </p:txBody>
      </p:sp>
      <p:sp>
        <p:nvSpPr>
          <p:cNvPr id="13" name="Text 9"/>
          <p:cNvSpPr/>
          <p:nvPr/>
        </p:nvSpPr>
        <p:spPr>
          <a:xfrm>
            <a:off x="1092398" y="3222546"/>
            <a:ext cx="6065996" cy="2057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20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Alerts:</a:t>
            </a:r>
            <a:endParaRPr lang="en-US" sz="200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9665" y="764540"/>
            <a:ext cx="6708775" cy="6736715"/>
          </a:xfrm>
          <a:prstGeom prst="rect">
            <a:avLst/>
          </a:prstGeom>
        </p:spPr>
      </p:pic>
      <p:sp>
        <p:nvSpPr>
          <p:cNvPr id="15" name="Shape 10"/>
          <p:cNvSpPr/>
          <p:nvPr/>
        </p:nvSpPr>
        <p:spPr>
          <a:xfrm>
            <a:off x="449818" y="8090059"/>
            <a:ext cx="13730764" cy="1755934"/>
          </a:xfrm>
          <a:prstGeom prst="roundRect">
            <a:avLst>
              <a:gd name="adj" fmla="val 1098"/>
            </a:avLst>
          </a:prstGeom>
          <a:solidFill>
            <a:srgbClr val="F2EEEE"/>
          </a:solidFill>
        </p:spPr>
      </p:sp>
      <p:sp>
        <p:nvSpPr>
          <p:cNvPr id="16" name="Shape 11"/>
          <p:cNvSpPr/>
          <p:nvPr/>
        </p:nvSpPr>
        <p:spPr>
          <a:xfrm>
            <a:off x="578287" y="8218527"/>
            <a:ext cx="385643" cy="385643"/>
          </a:xfrm>
          <a:prstGeom prst="roundRect">
            <a:avLst>
              <a:gd name="adj" fmla="val 23708678"/>
            </a:avLst>
          </a:prstGeom>
          <a:solidFill>
            <a:srgbClr val="2150FE"/>
          </a:solidFill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371" y="8324493"/>
            <a:ext cx="173474" cy="173474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78287" y="8732639"/>
            <a:ext cx="1606867" cy="2008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Tangible Results</a:t>
            </a:r>
            <a:endParaRPr lang="en-US" sz="1250" dirty="0"/>
          </a:p>
        </p:txBody>
      </p:sp>
      <p:sp>
        <p:nvSpPr>
          <p:cNvPr id="19" name="Text 13"/>
          <p:cNvSpPr/>
          <p:nvPr/>
        </p:nvSpPr>
        <p:spPr>
          <a:xfrm>
            <a:off x="578287" y="9010531"/>
            <a:ext cx="13473827" cy="2057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Real-time Visibility:</a:t>
            </a:r>
            <a:endParaRPr lang="en-US" sz="1000" dirty="0"/>
          </a:p>
        </p:txBody>
      </p:sp>
      <p:sp>
        <p:nvSpPr>
          <p:cNvPr id="20" name="Text 14"/>
          <p:cNvSpPr/>
          <p:nvPr/>
        </p:nvSpPr>
        <p:spPr>
          <a:xfrm>
            <a:off x="578287" y="9261158"/>
            <a:ext cx="13473827" cy="2057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Reduced Workload:</a:t>
            </a:r>
            <a:endParaRPr lang="en-US" sz="1000" dirty="0"/>
          </a:p>
        </p:txBody>
      </p:sp>
      <p:sp>
        <p:nvSpPr>
          <p:cNvPr id="21" name="Text 15"/>
          <p:cNvSpPr/>
          <p:nvPr/>
        </p:nvSpPr>
        <p:spPr>
          <a:xfrm>
            <a:off x="578287" y="9511784"/>
            <a:ext cx="13473827" cy="2057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Accurate Reporting:</a:t>
            </a:r>
            <a:endParaRPr lang="en-US" sz="10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52400" y="7752080"/>
            <a:ext cx="1663700" cy="4533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015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4384" y="3417808"/>
            <a:ext cx="8475107" cy="70032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6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Conclusion</a:t>
            </a:r>
            <a:endParaRPr lang="en-US" sz="4600" dirty="0"/>
          </a:p>
        </p:txBody>
      </p:sp>
      <p:sp>
        <p:nvSpPr>
          <p:cNvPr id="4" name="Text 1"/>
          <p:cNvSpPr/>
          <p:nvPr/>
        </p:nvSpPr>
        <p:spPr>
          <a:xfrm>
            <a:off x="784384" y="4454247"/>
            <a:ext cx="13061633" cy="7169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Student Attendance Management System successfully delivers an </a:t>
            </a:r>
            <a:r>
              <a:rPr lang="en-US" sz="2000" dirty="0">
                <a:solidFill>
                  <a:srgbClr val="835E54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efficient, secure, and highly scalable solution</a:t>
            </a:r>
            <a:r>
              <a:rPr lang="en-US" sz="2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for modern attendance tracking in educational settings.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84384" y="5423297"/>
            <a:ext cx="13061633" cy="7169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By fully leveraging the </a:t>
            </a:r>
            <a:r>
              <a:rPr lang="en-US" sz="20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AWS serverless architecture</a:t>
            </a:r>
            <a:r>
              <a:rPr lang="en-US" sz="2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, this system significantly improves </a:t>
            </a:r>
            <a:r>
              <a:rPr lang="en-US" sz="20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accuracy, transparency, and operational efficiency</a:t>
            </a:r>
            <a:r>
              <a:rPr lang="en-US" sz="2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. It effectively minimizes infrastructure management overhead and substantially reduces operational costs.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120497" y="6644402"/>
            <a:ext cx="12725519" cy="7169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Our project demonstrates a forward-thinking approach to educational technology, offering a robust platform that meets the evolving demands of academic institutions.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814864" y="6530777"/>
            <a:ext cx="30480" cy="1221105"/>
          </a:xfrm>
          <a:prstGeom prst="rect">
            <a:avLst/>
          </a:prstGeom>
          <a:solidFill>
            <a:srgbClr val="2150FE"/>
          </a:solidFill>
        </p:spPr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2400" y="7752080"/>
            <a:ext cx="1663700" cy="4533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9783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5333" y="3292197"/>
            <a:ext cx="10291643" cy="6744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Executive Summary: A Digital Transformation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55333" y="4484608"/>
            <a:ext cx="6296620" cy="17264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Student Attendance Management System is a robust cloud-based web application designed to </a:t>
            </a:r>
            <a:r>
              <a:rPr lang="en-US" sz="1900" dirty="0">
                <a:solidFill>
                  <a:srgbClr val="835E54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automate and digitize attendance management</a:t>
            </a:r>
            <a:r>
              <a:rPr lang="en-US" sz="19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across educational institutions. This system eliminates traditional manual processes, ushering in an era of efficiency.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755333" y="6405205"/>
            <a:ext cx="6296620" cy="10358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It features </a:t>
            </a:r>
            <a:r>
              <a:rPr lang="en-US" sz="19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role-based dashboards</a:t>
            </a:r>
            <a:r>
              <a:rPr lang="en-US" sz="19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for students, teachers, and administrators, offering </a:t>
            </a:r>
            <a:r>
              <a:rPr lang="en-US" sz="19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real-time attendance tracking, comprehensive reporting, and automated alerts</a:t>
            </a:r>
            <a:r>
              <a:rPr lang="en-US" sz="19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.</a:t>
            </a:r>
            <a:endParaRPr lang="en-US" sz="1900" dirty="0"/>
          </a:p>
        </p:txBody>
      </p:sp>
      <p:sp>
        <p:nvSpPr>
          <p:cNvPr id="6" name="Shape 3"/>
          <p:cNvSpPr/>
          <p:nvPr/>
        </p:nvSpPr>
        <p:spPr>
          <a:xfrm>
            <a:off x="7586067" y="4533186"/>
            <a:ext cx="6296620" cy="2652951"/>
          </a:xfrm>
          <a:prstGeom prst="roundRect">
            <a:avLst>
              <a:gd name="adj" fmla="val 5515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7555587" y="4533186"/>
            <a:ext cx="121920" cy="2652951"/>
          </a:xfrm>
          <a:prstGeom prst="roundRect">
            <a:avLst>
              <a:gd name="adj" fmla="val 26555"/>
            </a:avLst>
          </a:prstGeom>
          <a:solidFill>
            <a:srgbClr val="2150FE"/>
          </a:solidFill>
        </p:spPr>
      </p:sp>
      <p:sp>
        <p:nvSpPr>
          <p:cNvPr id="8" name="Text 5"/>
          <p:cNvSpPr/>
          <p:nvPr/>
        </p:nvSpPr>
        <p:spPr>
          <a:xfrm>
            <a:off x="7923728" y="4779407"/>
            <a:ext cx="2697837" cy="3371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Key Benefits with AWS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923728" y="5332333"/>
            <a:ext cx="5712738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High Scalability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923728" y="5753100"/>
            <a:ext cx="5712738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Robust Security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923728" y="6173867"/>
            <a:ext cx="5712738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High Availability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7923728" y="6594634"/>
            <a:ext cx="5712738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9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Cost Efficiency</a:t>
            </a:r>
            <a:endParaRPr lang="en-US" sz="19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2400" y="7752080"/>
            <a:ext cx="1767205" cy="4533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5564" y="554355"/>
            <a:ext cx="10504170" cy="6299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40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Introduction &amp; The Problem with Manual Systems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05564" y="1668185"/>
            <a:ext cx="7734776" cy="12896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Traditional attendance systems often rely on manual methods—paper registers or spreadsheets—which are inherently </a:t>
            </a:r>
            <a:r>
              <a:rPr lang="en-US" sz="2000" dirty="0">
                <a:solidFill>
                  <a:srgbClr val="C9907C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time-consuming, prone to human error, and generally inefficient</a:t>
            </a:r>
            <a:r>
              <a:rPr lang="en-US" sz="2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. These outdated processes hinder productivity and data accuracy within academic environments.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05564" y="3335536"/>
            <a:ext cx="7734776" cy="3224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 identified several critical issues: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05564" y="3764478"/>
            <a:ext cx="7734776" cy="3224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0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Time Consumption: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05564" y="4036100"/>
            <a:ext cx="7734776" cy="3224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0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Inaccuracy: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05564" y="4429006"/>
            <a:ext cx="7734776" cy="3224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0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Lack of Transparency: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05564" y="4821912"/>
            <a:ext cx="7734776" cy="3224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0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Reporting Challenges:</a:t>
            </a:r>
            <a:endParaRPr lang="en-US" sz="20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39689" y="1713548"/>
            <a:ext cx="4992648" cy="4992648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1007983" y="7386638"/>
            <a:ext cx="12916853" cy="3224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</a:t>
            </a:r>
            <a:r>
              <a:rPr lang="en-US" sz="17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secure, automated, and cloud-based solution</a:t>
            </a: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is essential to overcome these challenges and modernize attendance tracking.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705564" y="7159823"/>
            <a:ext cx="22860" cy="776049"/>
          </a:xfrm>
          <a:prstGeom prst="rect">
            <a:avLst/>
          </a:prstGeom>
          <a:solidFill>
            <a:srgbClr val="2150FE"/>
          </a:solidFill>
        </p:spPr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2400" y="7752080"/>
            <a:ext cx="1663700" cy="4533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603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6875" y="3123486"/>
            <a:ext cx="5634752" cy="6400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Aim &amp; Strategic Objectives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75" y="4070747"/>
            <a:ext cx="6598325" cy="81926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21663" y="5094803"/>
            <a:ext cx="2560320" cy="3199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Our Aim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921663" y="5537597"/>
            <a:ext cx="6188750" cy="9829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To design and implement a </a:t>
            </a:r>
            <a:r>
              <a:rPr lang="en-US" sz="16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secure, scalable, and serverless</a:t>
            </a: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student attendance management system leveraging the power of AWS cloud services.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070747"/>
            <a:ext cx="6598325" cy="81926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19988" y="5094803"/>
            <a:ext cx="2560320" cy="3199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Key Objectives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519988" y="5537597"/>
            <a:ext cx="6188750" cy="3276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SzPct val="100000"/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Provide </a:t>
            </a:r>
            <a:r>
              <a:rPr lang="en-US" sz="16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role-based access</a:t>
            </a: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for all users.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7519988" y="5936933"/>
            <a:ext cx="6188750" cy="3276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SzPct val="100000"/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Enable </a:t>
            </a:r>
            <a:r>
              <a:rPr lang="en-US" sz="16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real-time attendance</a:t>
            </a: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storage and retrieval.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7519988" y="6336268"/>
            <a:ext cx="6188750" cy="3276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SzPct val="100000"/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Automate </a:t>
            </a:r>
            <a:r>
              <a:rPr lang="en-US" sz="16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alerts and notifications</a:t>
            </a: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.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7519988" y="6735604"/>
            <a:ext cx="6188750" cy="3276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SzPct val="100000"/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Ensure data security using </a:t>
            </a:r>
            <a:r>
              <a:rPr lang="en-US" sz="16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AWS IAM</a:t>
            </a: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.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7519988" y="7134939"/>
            <a:ext cx="6188750" cy="3276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SzPct val="100000"/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Achieve </a:t>
            </a:r>
            <a:r>
              <a:rPr lang="en-US" sz="16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high availability</a:t>
            </a: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via serverless architecture.</a:t>
            </a:r>
            <a:endParaRPr lang="en-US" sz="1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2400" y="7752080"/>
            <a:ext cx="1663700" cy="4533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49372"/>
            <a:ext cx="8791456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System Overview: Tailored User Roles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598313"/>
            <a:ext cx="4196358" cy="2917150"/>
          </a:xfrm>
          <a:prstGeom prst="roundRect">
            <a:avLst>
              <a:gd name="adj" fmla="val 18662"/>
            </a:avLst>
          </a:prstGeom>
          <a:solidFill>
            <a:srgbClr val="F2EEEE"/>
          </a:solidFill>
        </p:spPr>
      </p:sp>
      <p:sp>
        <p:nvSpPr>
          <p:cNvPr id="5" name="Text 2"/>
          <p:cNvSpPr/>
          <p:nvPr/>
        </p:nvSpPr>
        <p:spPr>
          <a:xfrm>
            <a:off x="1020604" y="482512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Students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315545"/>
            <a:ext cx="374273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View </a:t>
            </a: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class schedules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and attendance percentages.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0604" y="6120646"/>
            <a:ext cx="374273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Receive </a:t>
            </a: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automated alerts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for attendance shortages.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4598313"/>
            <a:ext cx="4196358" cy="2917150"/>
          </a:xfrm>
          <a:prstGeom prst="roundRect">
            <a:avLst>
              <a:gd name="adj" fmla="val 18662"/>
            </a:avLst>
          </a:prstGeom>
          <a:solidFill>
            <a:srgbClr val="F2EEEE"/>
          </a:solidFill>
        </p:spPr>
      </p:sp>
      <p:sp>
        <p:nvSpPr>
          <p:cNvPr id="9" name="Text 6"/>
          <p:cNvSpPr/>
          <p:nvPr/>
        </p:nvSpPr>
        <p:spPr>
          <a:xfrm>
            <a:off x="5443776" y="482512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Teachers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443776" y="5315545"/>
            <a:ext cx="374273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Efficiently </a:t>
            </a: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mark and update daily attendance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5443776" y="6120646"/>
            <a:ext cx="374273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Access </a:t>
            </a: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class-wise attendance summaries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instantly.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4598313"/>
            <a:ext cx="4196358" cy="2917150"/>
          </a:xfrm>
          <a:prstGeom prst="roundRect">
            <a:avLst>
              <a:gd name="adj" fmla="val 18662"/>
            </a:avLst>
          </a:prstGeom>
          <a:solidFill>
            <a:srgbClr val="F2EEEE"/>
          </a:solidFill>
        </p:spPr>
      </p:sp>
      <p:sp>
        <p:nvSpPr>
          <p:cNvPr id="13" name="Text 10"/>
          <p:cNvSpPr/>
          <p:nvPr/>
        </p:nvSpPr>
        <p:spPr>
          <a:xfrm>
            <a:off x="9866948" y="482512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Administrators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9866948" y="5315545"/>
            <a:ext cx="374273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Manage </a:t>
            </a: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users and class rosters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.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866948" y="5757743"/>
            <a:ext cx="374273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Generate </a:t>
            </a: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comprehensive attendance reports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.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9866948" y="6562844"/>
            <a:ext cx="374273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Monitor </a:t>
            </a: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overall system activity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and performance.</a:t>
            </a:r>
            <a:endParaRPr lang="en-US" sz="175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2400" y="7752080"/>
            <a:ext cx="1663700" cy="4533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6255" y="405646"/>
            <a:ext cx="4098727" cy="4608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AWS Architecture Diagram</a:t>
            </a:r>
            <a:endParaRPr lang="en-US" sz="2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245" y="883285"/>
            <a:ext cx="13437870" cy="644969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63010" y="1632457"/>
            <a:ext cx="2909910" cy="3824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2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Frontend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1704975" y="2305050"/>
            <a:ext cx="2910205" cy="6121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S3 static site served via CloudFront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0804281" y="2350464"/>
            <a:ext cx="2909911" cy="3824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API Management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0804281" y="2841681"/>
            <a:ext cx="2909911" cy="61189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API Gateway routes client requests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15771" y="3695938"/>
            <a:ext cx="2909910" cy="3824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2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Business Logic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915771" y="4354795"/>
            <a:ext cx="2909910" cy="61189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Lambda functions handle processing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0804281" y="5049425"/>
            <a:ext cx="2909911" cy="3824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 Storage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10803646" y="5606047"/>
            <a:ext cx="2909911" cy="61189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DynamoDB stores application data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2092881" y="6156095"/>
            <a:ext cx="2909910" cy="3824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2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Monitoring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2219960" y="6906895"/>
            <a:ext cx="2910205" cy="5073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CloudWatch collects metrics and logs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516255" y="6478865"/>
            <a:ext cx="2212658" cy="2764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516255" y="6779062"/>
            <a:ext cx="13597890" cy="2359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endParaRPr lang="en-US" dirty="0"/>
          </a:p>
        </p:txBody>
      </p:sp>
      <p:sp>
        <p:nvSpPr>
          <p:cNvPr id="16" name="Text 13"/>
          <p:cNvSpPr/>
          <p:nvPr/>
        </p:nvSpPr>
        <p:spPr>
          <a:xfrm>
            <a:off x="436245" y="7027228"/>
            <a:ext cx="13597890" cy="2359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endParaRPr lang="en-US" dirty="0"/>
          </a:p>
        </p:txBody>
      </p:sp>
      <p:sp>
        <p:nvSpPr>
          <p:cNvPr id="17" name="Text 14"/>
          <p:cNvSpPr/>
          <p:nvPr/>
        </p:nvSpPr>
        <p:spPr>
          <a:xfrm>
            <a:off x="516255" y="7307143"/>
            <a:ext cx="13597890" cy="2359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endParaRPr lang="en-US" dirty="0"/>
          </a:p>
        </p:txBody>
      </p:sp>
      <p:sp>
        <p:nvSpPr>
          <p:cNvPr id="18" name="Text 15"/>
          <p:cNvSpPr/>
          <p:nvPr/>
        </p:nvSpPr>
        <p:spPr>
          <a:xfrm>
            <a:off x="516255" y="7522924"/>
            <a:ext cx="13597890" cy="2359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endParaRPr lang="en-US" dirty="0"/>
          </a:p>
        </p:txBody>
      </p:sp>
      <p:sp>
        <p:nvSpPr>
          <p:cNvPr id="19" name="Text 16"/>
          <p:cNvSpPr/>
          <p:nvPr/>
        </p:nvSpPr>
        <p:spPr>
          <a:xfrm>
            <a:off x="516255" y="7799030"/>
            <a:ext cx="13597890" cy="2359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2400" y="7752080"/>
            <a:ext cx="1663700" cy="4533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1466342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0793" y="637461"/>
            <a:ext cx="5013960" cy="5632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Core AWS Services Utilized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630793" y="1831419"/>
            <a:ext cx="4336137" cy="1908334"/>
          </a:xfrm>
          <a:prstGeom prst="roundRect">
            <a:avLst>
              <a:gd name="adj" fmla="val 5750"/>
            </a:avLst>
          </a:prstGeom>
          <a:solidFill>
            <a:srgbClr val="FFFFFF"/>
          </a:solidFill>
        </p:spPr>
      </p:sp>
      <p:sp>
        <p:nvSpPr>
          <p:cNvPr id="4" name="Shape 2"/>
          <p:cNvSpPr/>
          <p:nvPr/>
        </p:nvSpPr>
        <p:spPr>
          <a:xfrm>
            <a:off x="630793" y="1808559"/>
            <a:ext cx="4336137" cy="91440"/>
          </a:xfrm>
          <a:prstGeom prst="roundRect">
            <a:avLst>
              <a:gd name="adj" fmla="val 29569"/>
            </a:avLst>
          </a:prstGeom>
          <a:solidFill>
            <a:srgbClr val="2150FE"/>
          </a:solidFill>
        </p:spPr>
      </p:sp>
      <p:sp>
        <p:nvSpPr>
          <p:cNvPr id="5" name="Shape 3"/>
          <p:cNvSpPr/>
          <p:nvPr/>
        </p:nvSpPr>
        <p:spPr>
          <a:xfrm>
            <a:off x="2528471" y="1561148"/>
            <a:ext cx="540663" cy="540663"/>
          </a:xfrm>
          <a:prstGeom prst="roundRect">
            <a:avLst>
              <a:gd name="adj" fmla="val 169126"/>
            </a:avLst>
          </a:prstGeom>
          <a:solidFill>
            <a:srgbClr val="2150FE"/>
          </a:solidFill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690634" y="1723311"/>
            <a:ext cx="216218" cy="21621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33795" y="2281952"/>
            <a:ext cx="2253139" cy="2815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3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Amazon S3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833795" y="2671643"/>
            <a:ext cx="3930134" cy="5767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Static website hosting for the frontend application files.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5147072" y="1831419"/>
            <a:ext cx="4336137" cy="1908334"/>
          </a:xfrm>
          <a:prstGeom prst="roundRect">
            <a:avLst>
              <a:gd name="adj" fmla="val 5750"/>
            </a:avLst>
          </a:prstGeom>
          <a:solidFill>
            <a:srgbClr val="FFFFFF"/>
          </a:solidFill>
        </p:spPr>
      </p:sp>
      <p:sp>
        <p:nvSpPr>
          <p:cNvPr id="10" name="Shape 7"/>
          <p:cNvSpPr/>
          <p:nvPr/>
        </p:nvSpPr>
        <p:spPr>
          <a:xfrm>
            <a:off x="5147072" y="1808559"/>
            <a:ext cx="4336137" cy="91440"/>
          </a:xfrm>
          <a:prstGeom prst="roundRect">
            <a:avLst>
              <a:gd name="adj" fmla="val 29569"/>
            </a:avLst>
          </a:prstGeom>
          <a:solidFill>
            <a:srgbClr val="2150FE"/>
          </a:solidFill>
        </p:spPr>
      </p:sp>
      <p:sp>
        <p:nvSpPr>
          <p:cNvPr id="11" name="Shape 8"/>
          <p:cNvSpPr/>
          <p:nvPr/>
        </p:nvSpPr>
        <p:spPr>
          <a:xfrm>
            <a:off x="7044750" y="1561148"/>
            <a:ext cx="540663" cy="540663"/>
          </a:xfrm>
          <a:prstGeom prst="roundRect">
            <a:avLst>
              <a:gd name="adj" fmla="val 169126"/>
            </a:avLst>
          </a:prstGeom>
          <a:solidFill>
            <a:srgbClr val="2150FE"/>
          </a:solidFill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6913" y="1723311"/>
            <a:ext cx="216218" cy="216218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350073" y="2281952"/>
            <a:ext cx="2253139" cy="2815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3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CloudFront</a:t>
            </a:r>
            <a:endParaRPr lang="en-US" sz="2300" dirty="0"/>
          </a:p>
        </p:txBody>
      </p:sp>
      <p:sp>
        <p:nvSpPr>
          <p:cNvPr id="14" name="Text 10"/>
          <p:cNvSpPr/>
          <p:nvPr/>
        </p:nvSpPr>
        <p:spPr>
          <a:xfrm>
            <a:off x="5350073" y="2671643"/>
            <a:ext cx="3930134" cy="5767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Fast and secure content delivery network (CDN) for enhanced performance.</a:t>
            </a:r>
            <a:endParaRPr lang="en-US" sz="1700" dirty="0"/>
          </a:p>
        </p:txBody>
      </p:sp>
      <p:sp>
        <p:nvSpPr>
          <p:cNvPr id="15" name="Shape 11"/>
          <p:cNvSpPr/>
          <p:nvPr/>
        </p:nvSpPr>
        <p:spPr>
          <a:xfrm>
            <a:off x="9663351" y="1831419"/>
            <a:ext cx="4336256" cy="1908334"/>
          </a:xfrm>
          <a:prstGeom prst="roundRect">
            <a:avLst>
              <a:gd name="adj" fmla="val 5750"/>
            </a:avLst>
          </a:prstGeom>
          <a:solidFill>
            <a:srgbClr val="FFFFFF"/>
          </a:solidFill>
        </p:spPr>
      </p:sp>
      <p:sp>
        <p:nvSpPr>
          <p:cNvPr id="16" name="Shape 12"/>
          <p:cNvSpPr/>
          <p:nvPr/>
        </p:nvSpPr>
        <p:spPr>
          <a:xfrm>
            <a:off x="9663351" y="1808559"/>
            <a:ext cx="4336256" cy="91440"/>
          </a:xfrm>
          <a:prstGeom prst="roundRect">
            <a:avLst>
              <a:gd name="adj" fmla="val 29569"/>
            </a:avLst>
          </a:prstGeom>
          <a:solidFill>
            <a:srgbClr val="2150FE"/>
          </a:solidFill>
        </p:spPr>
      </p:sp>
      <p:sp>
        <p:nvSpPr>
          <p:cNvPr id="17" name="Shape 13"/>
          <p:cNvSpPr/>
          <p:nvPr/>
        </p:nvSpPr>
        <p:spPr>
          <a:xfrm>
            <a:off x="11561147" y="1561148"/>
            <a:ext cx="540663" cy="540663"/>
          </a:xfrm>
          <a:prstGeom prst="roundRect">
            <a:avLst>
              <a:gd name="adj" fmla="val 169126"/>
            </a:avLst>
          </a:prstGeom>
          <a:solidFill>
            <a:srgbClr val="2150FE"/>
          </a:solidFill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23310" y="1723311"/>
            <a:ext cx="216218" cy="216218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66352" y="2281952"/>
            <a:ext cx="2253139" cy="2815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3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AWS Lambda</a:t>
            </a:r>
            <a:endParaRPr lang="en-US" sz="2300" dirty="0"/>
          </a:p>
        </p:txBody>
      </p:sp>
      <p:sp>
        <p:nvSpPr>
          <p:cNvPr id="20" name="Text 15"/>
          <p:cNvSpPr/>
          <p:nvPr/>
        </p:nvSpPr>
        <p:spPr>
          <a:xfrm>
            <a:off x="9866352" y="2671643"/>
            <a:ext cx="3930253" cy="8651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Serverless compute service for executing backend business logic without managing servers.</a:t>
            </a:r>
            <a:endParaRPr lang="en-US" sz="1700" dirty="0"/>
          </a:p>
        </p:txBody>
      </p:sp>
      <p:sp>
        <p:nvSpPr>
          <p:cNvPr id="21" name="Shape 16"/>
          <p:cNvSpPr/>
          <p:nvPr/>
        </p:nvSpPr>
        <p:spPr>
          <a:xfrm>
            <a:off x="630793" y="4190167"/>
            <a:ext cx="4336137" cy="1619964"/>
          </a:xfrm>
          <a:prstGeom prst="roundRect">
            <a:avLst>
              <a:gd name="adj" fmla="val 6773"/>
            </a:avLst>
          </a:prstGeom>
          <a:solidFill>
            <a:srgbClr val="FFFFFF"/>
          </a:solidFill>
        </p:spPr>
      </p:sp>
      <p:sp>
        <p:nvSpPr>
          <p:cNvPr id="22" name="Shape 17"/>
          <p:cNvSpPr/>
          <p:nvPr/>
        </p:nvSpPr>
        <p:spPr>
          <a:xfrm>
            <a:off x="630793" y="4167307"/>
            <a:ext cx="4336137" cy="91440"/>
          </a:xfrm>
          <a:prstGeom prst="roundRect">
            <a:avLst>
              <a:gd name="adj" fmla="val 29569"/>
            </a:avLst>
          </a:prstGeom>
          <a:solidFill>
            <a:srgbClr val="2150FE"/>
          </a:solidFill>
        </p:spPr>
      </p:sp>
      <p:sp>
        <p:nvSpPr>
          <p:cNvPr id="23" name="Shape 18"/>
          <p:cNvSpPr/>
          <p:nvPr/>
        </p:nvSpPr>
        <p:spPr>
          <a:xfrm>
            <a:off x="2528471" y="3919895"/>
            <a:ext cx="540663" cy="540663"/>
          </a:xfrm>
          <a:prstGeom prst="roundRect">
            <a:avLst>
              <a:gd name="adj" fmla="val 169126"/>
            </a:avLst>
          </a:prstGeom>
          <a:solidFill>
            <a:srgbClr val="2150FE"/>
          </a:solidFill>
        </p:spPr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690634" y="4082058"/>
            <a:ext cx="216218" cy="216218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833795" y="4640699"/>
            <a:ext cx="2253139" cy="2815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3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API Gateway</a:t>
            </a:r>
            <a:endParaRPr lang="en-US" sz="2300" dirty="0"/>
          </a:p>
        </p:txBody>
      </p:sp>
      <p:sp>
        <p:nvSpPr>
          <p:cNvPr id="26" name="Text 20"/>
          <p:cNvSpPr/>
          <p:nvPr/>
        </p:nvSpPr>
        <p:spPr>
          <a:xfrm>
            <a:off x="833795" y="5030391"/>
            <a:ext cx="3930134" cy="5767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Securely manages and publishes APIs for communication between frontend and backend.</a:t>
            </a:r>
            <a:endParaRPr lang="en-US" sz="1700" dirty="0"/>
          </a:p>
        </p:txBody>
      </p:sp>
      <p:sp>
        <p:nvSpPr>
          <p:cNvPr id="27" name="Shape 21"/>
          <p:cNvSpPr/>
          <p:nvPr/>
        </p:nvSpPr>
        <p:spPr>
          <a:xfrm>
            <a:off x="5147072" y="4190167"/>
            <a:ext cx="4336137" cy="1619964"/>
          </a:xfrm>
          <a:prstGeom prst="roundRect">
            <a:avLst>
              <a:gd name="adj" fmla="val 6773"/>
            </a:avLst>
          </a:prstGeom>
          <a:solidFill>
            <a:srgbClr val="FFFFFF"/>
          </a:solidFill>
        </p:spPr>
      </p:sp>
      <p:sp>
        <p:nvSpPr>
          <p:cNvPr id="28" name="Shape 22"/>
          <p:cNvSpPr/>
          <p:nvPr/>
        </p:nvSpPr>
        <p:spPr>
          <a:xfrm>
            <a:off x="5147072" y="4167307"/>
            <a:ext cx="4336137" cy="91440"/>
          </a:xfrm>
          <a:prstGeom prst="roundRect">
            <a:avLst>
              <a:gd name="adj" fmla="val 29569"/>
            </a:avLst>
          </a:prstGeom>
          <a:solidFill>
            <a:srgbClr val="2150FE"/>
          </a:solidFill>
        </p:spPr>
      </p:sp>
      <p:sp>
        <p:nvSpPr>
          <p:cNvPr id="29" name="Shape 23"/>
          <p:cNvSpPr/>
          <p:nvPr/>
        </p:nvSpPr>
        <p:spPr>
          <a:xfrm>
            <a:off x="7044750" y="3919895"/>
            <a:ext cx="540663" cy="540663"/>
          </a:xfrm>
          <a:prstGeom prst="roundRect">
            <a:avLst>
              <a:gd name="adj" fmla="val 169126"/>
            </a:avLst>
          </a:prstGeom>
          <a:solidFill>
            <a:srgbClr val="2150FE"/>
          </a:solidFill>
        </p:spPr>
      </p:sp>
      <p:pic>
        <p:nvPicPr>
          <p:cNvPr id="30" name="Image 4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06913" y="4082058"/>
            <a:ext cx="216218" cy="216218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5350073" y="4640699"/>
            <a:ext cx="2253139" cy="2815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3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DynamoDB</a:t>
            </a:r>
            <a:endParaRPr lang="en-US" sz="2300" dirty="0"/>
          </a:p>
        </p:txBody>
      </p:sp>
      <p:sp>
        <p:nvSpPr>
          <p:cNvPr id="32" name="Text 25"/>
          <p:cNvSpPr/>
          <p:nvPr/>
        </p:nvSpPr>
        <p:spPr>
          <a:xfrm>
            <a:off x="5350073" y="5030391"/>
            <a:ext cx="3930134" cy="5767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High-performance NoSQL database for storing all attendance and user data.</a:t>
            </a:r>
            <a:endParaRPr lang="en-US" sz="1700" dirty="0"/>
          </a:p>
        </p:txBody>
      </p:sp>
      <p:sp>
        <p:nvSpPr>
          <p:cNvPr id="33" name="Shape 26"/>
          <p:cNvSpPr/>
          <p:nvPr/>
        </p:nvSpPr>
        <p:spPr>
          <a:xfrm>
            <a:off x="9663351" y="4190167"/>
            <a:ext cx="4336256" cy="1619964"/>
          </a:xfrm>
          <a:prstGeom prst="roundRect">
            <a:avLst>
              <a:gd name="adj" fmla="val 6773"/>
            </a:avLst>
          </a:prstGeom>
          <a:solidFill>
            <a:srgbClr val="FFFFFF"/>
          </a:solidFill>
        </p:spPr>
      </p:sp>
      <p:sp>
        <p:nvSpPr>
          <p:cNvPr id="34" name="Shape 27"/>
          <p:cNvSpPr/>
          <p:nvPr/>
        </p:nvSpPr>
        <p:spPr>
          <a:xfrm>
            <a:off x="9663351" y="4167307"/>
            <a:ext cx="4336256" cy="91440"/>
          </a:xfrm>
          <a:prstGeom prst="roundRect">
            <a:avLst>
              <a:gd name="adj" fmla="val 29569"/>
            </a:avLst>
          </a:prstGeom>
          <a:solidFill>
            <a:srgbClr val="2150FE"/>
          </a:solidFill>
        </p:spPr>
      </p:sp>
      <p:sp>
        <p:nvSpPr>
          <p:cNvPr id="35" name="Shape 28"/>
          <p:cNvSpPr/>
          <p:nvPr/>
        </p:nvSpPr>
        <p:spPr>
          <a:xfrm>
            <a:off x="11561147" y="3919895"/>
            <a:ext cx="540663" cy="540663"/>
          </a:xfrm>
          <a:prstGeom prst="roundRect">
            <a:avLst>
              <a:gd name="adj" fmla="val 169126"/>
            </a:avLst>
          </a:prstGeom>
          <a:solidFill>
            <a:srgbClr val="2150FE"/>
          </a:solidFill>
        </p:spPr>
      </p:sp>
      <p:pic>
        <p:nvPicPr>
          <p:cNvPr id="36" name="Image 5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723310" y="4082058"/>
            <a:ext cx="216218" cy="216218"/>
          </a:xfrm>
          <a:prstGeom prst="rect">
            <a:avLst/>
          </a:prstGeom>
        </p:spPr>
      </p:pic>
      <p:sp>
        <p:nvSpPr>
          <p:cNvPr id="37" name="Text 29"/>
          <p:cNvSpPr/>
          <p:nvPr/>
        </p:nvSpPr>
        <p:spPr>
          <a:xfrm>
            <a:off x="9866352" y="4640699"/>
            <a:ext cx="2253139" cy="2815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3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AWS IAM</a:t>
            </a:r>
            <a:endParaRPr lang="en-US" sz="2300" dirty="0"/>
          </a:p>
        </p:txBody>
      </p:sp>
      <p:sp>
        <p:nvSpPr>
          <p:cNvPr id="38" name="Text 30"/>
          <p:cNvSpPr/>
          <p:nvPr/>
        </p:nvSpPr>
        <p:spPr>
          <a:xfrm>
            <a:off x="9866352" y="5030391"/>
            <a:ext cx="3930253" cy="5767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Manages user identities and permissions, ensuring robust role-based access control.</a:t>
            </a:r>
            <a:endParaRPr lang="en-US" sz="1700" dirty="0"/>
          </a:p>
        </p:txBody>
      </p:sp>
      <p:sp>
        <p:nvSpPr>
          <p:cNvPr id="39" name="Shape 31"/>
          <p:cNvSpPr/>
          <p:nvPr/>
        </p:nvSpPr>
        <p:spPr>
          <a:xfrm>
            <a:off x="630793" y="6260544"/>
            <a:ext cx="13368814" cy="1331595"/>
          </a:xfrm>
          <a:prstGeom prst="roundRect">
            <a:avLst>
              <a:gd name="adj" fmla="val 8240"/>
            </a:avLst>
          </a:prstGeom>
          <a:solidFill>
            <a:srgbClr val="FFFFFF"/>
          </a:solidFill>
        </p:spPr>
      </p:sp>
      <p:sp>
        <p:nvSpPr>
          <p:cNvPr id="40" name="Shape 32"/>
          <p:cNvSpPr/>
          <p:nvPr/>
        </p:nvSpPr>
        <p:spPr>
          <a:xfrm>
            <a:off x="630793" y="6237684"/>
            <a:ext cx="13368814" cy="91440"/>
          </a:xfrm>
          <a:prstGeom prst="roundRect">
            <a:avLst>
              <a:gd name="adj" fmla="val 29569"/>
            </a:avLst>
          </a:prstGeom>
          <a:solidFill>
            <a:srgbClr val="2150FE"/>
          </a:solidFill>
        </p:spPr>
      </p:sp>
      <p:sp>
        <p:nvSpPr>
          <p:cNvPr id="41" name="Shape 33"/>
          <p:cNvSpPr/>
          <p:nvPr/>
        </p:nvSpPr>
        <p:spPr>
          <a:xfrm>
            <a:off x="7044869" y="5990273"/>
            <a:ext cx="540663" cy="540663"/>
          </a:xfrm>
          <a:prstGeom prst="roundRect">
            <a:avLst>
              <a:gd name="adj" fmla="val 169126"/>
            </a:avLst>
          </a:prstGeom>
          <a:solidFill>
            <a:srgbClr val="2150FE"/>
          </a:solidFill>
        </p:spPr>
      </p:sp>
      <p:pic>
        <p:nvPicPr>
          <p:cNvPr id="42" name="Image 6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07032" y="6152436"/>
            <a:ext cx="216218" cy="216218"/>
          </a:xfrm>
          <a:prstGeom prst="rect">
            <a:avLst/>
          </a:prstGeom>
        </p:spPr>
      </p:pic>
      <p:sp>
        <p:nvSpPr>
          <p:cNvPr id="43" name="Text 34"/>
          <p:cNvSpPr/>
          <p:nvPr/>
        </p:nvSpPr>
        <p:spPr>
          <a:xfrm>
            <a:off x="833795" y="6711077"/>
            <a:ext cx="2253139" cy="2815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3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CloudWatch</a:t>
            </a:r>
            <a:endParaRPr lang="en-US" sz="2300" dirty="0"/>
          </a:p>
        </p:txBody>
      </p:sp>
      <p:sp>
        <p:nvSpPr>
          <p:cNvPr id="44" name="Text 35"/>
          <p:cNvSpPr/>
          <p:nvPr/>
        </p:nvSpPr>
        <p:spPr>
          <a:xfrm>
            <a:off x="833795" y="7100768"/>
            <a:ext cx="12962811" cy="2883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Monitors resources and applications, providing logs, metrics, and alarms.</a:t>
            </a:r>
            <a:endParaRPr lang="en-US" sz="1700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52400" y="7752080"/>
            <a:ext cx="1663700" cy="4533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9139" y="574834"/>
            <a:ext cx="9339977" cy="6510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Implementation Steps: Building the System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29139" y="1642467"/>
            <a:ext cx="208240" cy="2603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29139" y="1973580"/>
            <a:ext cx="4251841" cy="22860"/>
          </a:xfrm>
          <a:prstGeom prst="rect">
            <a:avLst/>
          </a:prstGeom>
          <a:solidFill>
            <a:srgbClr val="2150FE"/>
          </a:solidFill>
        </p:spPr>
      </p:sp>
      <p:sp>
        <p:nvSpPr>
          <p:cNvPr id="5" name="Text 3"/>
          <p:cNvSpPr/>
          <p:nvPr/>
        </p:nvSpPr>
        <p:spPr>
          <a:xfrm>
            <a:off x="729139" y="2123361"/>
            <a:ext cx="3774758" cy="3253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AWS Account Configuration &amp; IAM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729139" y="2573655"/>
            <a:ext cx="4251841" cy="10001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Set up the AWS account and establish appropriate IAM roles with least-privilege permissions.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189220" y="1642467"/>
            <a:ext cx="208240" cy="2603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02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189220" y="1973580"/>
            <a:ext cx="4251841" cy="22860"/>
          </a:xfrm>
          <a:prstGeom prst="rect">
            <a:avLst/>
          </a:prstGeom>
          <a:solidFill>
            <a:srgbClr val="2150FE"/>
          </a:solidFill>
        </p:spPr>
      </p:sp>
      <p:sp>
        <p:nvSpPr>
          <p:cNvPr id="9" name="Text 7"/>
          <p:cNvSpPr/>
          <p:nvPr/>
        </p:nvSpPr>
        <p:spPr>
          <a:xfrm>
            <a:off x="5189220" y="2123361"/>
            <a:ext cx="2876788" cy="3253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DynamoDB Table Creation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5189220" y="2573655"/>
            <a:ext cx="4251841" cy="10001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Design and create necessary DynamoDB tables for efficient storage of attendance records, user profiles, and class data.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649301" y="1642467"/>
            <a:ext cx="208240" cy="2603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9649301" y="1973580"/>
            <a:ext cx="4251841" cy="22860"/>
          </a:xfrm>
          <a:prstGeom prst="rect">
            <a:avLst/>
          </a:prstGeom>
          <a:solidFill>
            <a:srgbClr val="2150FE"/>
          </a:solidFill>
        </p:spPr>
      </p:sp>
      <p:sp>
        <p:nvSpPr>
          <p:cNvPr id="13" name="Text 11"/>
          <p:cNvSpPr/>
          <p:nvPr/>
        </p:nvSpPr>
        <p:spPr>
          <a:xfrm>
            <a:off x="9649301" y="2123361"/>
            <a:ext cx="2942630" cy="3253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AWS Lambda Development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9649301" y="2573655"/>
            <a:ext cx="4251841" cy="10001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Develop and deploy serverless AWS Lambda functions to handle all core business logic and data processing.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29139" y="3938230"/>
            <a:ext cx="208240" cy="2603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29139" y="4269343"/>
            <a:ext cx="4251841" cy="22860"/>
          </a:xfrm>
          <a:prstGeom prst="rect">
            <a:avLst/>
          </a:prstGeom>
          <a:solidFill>
            <a:srgbClr val="2150FE"/>
          </a:solidFill>
        </p:spPr>
      </p:sp>
      <p:sp>
        <p:nvSpPr>
          <p:cNvPr id="17" name="Text 15"/>
          <p:cNvSpPr/>
          <p:nvPr/>
        </p:nvSpPr>
        <p:spPr>
          <a:xfrm>
            <a:off x="729139" y="4419124"/>
            <a:ext cx="2642354" cy="3253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API Gateway Integration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729139" y="4869418"/>
            <a:ext cx="4251841" cy="10001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Integrate Lambda functions with API Gateway to create secure and scalable API endpoints for frontend interaction.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189220" y="3938230"/>
            <a:ext cx="208240" cy="2603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05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189220" y="4269343"/>
            <a:ext cx="4251841" cy="22860"/>
          </a:xfrm>
          <a:prstGeom prst="rect">
            <a:avLst/>
          </a:prstGeom>
          <a:solidFill>
            <a:srgbClr val="2150FE"/>
          </a:solidFill>
        </p:spPr>
      </p:sp>
      <p:sp>
        <p:nvSpPr>
          <p:cNvPr id="21" name="Text 19"/>
          <p:cNvSpPr/>
          <p:nvPr/>
        </p:nvSpPr>
        <p:spPr>
          <a:xfrm>
            <a:off x="5189220" y="4419124"/>
            <a:ext cx="3014543" cy="3253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Frontend Deployment on S3</a:t>
            </a:r>
            <a:endParaRPr lang="en-US" sz="2050" dirty="0"/>
          </a:p>
        </p:txBody>
      </p:sp>
      <p:sp>
        <p:nvSpPr>
          <p:cNvPr id="22" name="Text 20"/>
          <p:cNvSpPr/>
          <p:nvPr/>
        </p:nvSpPr>
        <p:spPr>
          <a:xfrm>
            <a:off x="5189220" y="4869418"/>
            <a:ext cx="4251841" cy="10001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Deploy the web application's static frontend files to Amazon S3, configured for public access via CloudFront.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649301" y="3938230"/>
            <a:ext cx="208240" cy="2603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06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9649301" y="4269343"/>
            <a:ext cx="4251841" cy="22860"/>
          </a:xfrm>
          <a:prstGeom prst="rect">
            <a:avLst/>
          </a:prstGeom>
          <a:solidFill>
            <a:srgbClr val="2150FE"/>
          </a:solidFill>
        </p:spPr>
      </p:sp>
      <p:sp>
        <p:nvSpPr>
          <p:cNvPr id="25" name="Text 23"/>
          <p:cNvSpPr/>
          <p:nvPr/>
        </p:nvSpPr>
        <p:spPr>
          <a:xfrm>
            <a:off x="9649301" y="4419124"/>
            <a:ext cx="3343156" cy="3253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Testing &amp; Workflow Validation</a:t>
            </a:r>
            <a:endParaRPr lang="en-US" sz="2050" dirty="0"/>
          </a:p>
        </p:txBody>
      </p:sp>
      <p:sp>
        <p:nvSpPr>
          <p:cNvPr id="26" name="Text 24"/>
          <p:cNvSpPr/>
          <p:nvPr/>
        </p:nvSpPr>
        <p:spPr>
          <a:xfrm>
            <a:off x="9649301" y="4869418"/>
            <a:ext cx="4251841" cy="10001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Thoroughly test all APIs and the entire application workflow to ensure functionality and data integrity.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29139" y="6233993"/>
            <a:ext cx="208240" cy="2603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07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729139" y="6565106"/>
            <a:ext cx="13172003" cy="22860"/>
          </a:xfrm>
          <a:prstGeom prst="rect">
            <a:avLst/>
          </a:prstGeom>
          <a:solidFill>
            <a:srgbClr val="2150FE"/>
          </a:solidFill>
        </p:spPr>
      </p:sp>
      <p:sp>
        <p:nvSpPr>
          <p:cNvPr id="29" name="Text 27"/>
          <p:cNvSpPr/>
          <p:nvPr/>
        </p:nvSpPr>
        <p:spPr>
          <a:xfrm>
            <a:off x="729139" y="6714887"/>
            <a:ext cx="2642711" cy="3253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CloudWatch Monitoring</a:t>
            </a:r>
            <a:endParaRPr lang="en-US" sz="2050" dirty="0"/>
          </a:p>
        </p:txBody>
      </p:sp>
      <p:sp>
        <p:nvSpPr>
          <p:cNvPr id="30" name="Text 28"/>
          <p:cNvSpPr/>
          <p:nvPr/>
        </p:nvSpPr>
        <p:spPr>
          <a:xfrm>
            <a:off x="729139" y="7165181"/>
            <a:ext cx="13172003" cy="3333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Set up Amazon CloudWatch for continuous monitoring of logs and metrics, ensuring optimal performance and proactive issue detection.</a:t>
            </a:r>
            <a:endParaRPr lang="en-US" sz="1600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52400" y="7752080"/>
            <a:ext cx="1663700" cy="4533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4753</Words>
  <Application>WPS Presentation</Application>
  <PresentationFormat>On-screen Show (16:9)</PresentationFormat>
  <Paragraphs>212</Paragraphs>
  <Slides>11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9" baseType="lpstr">
      <vt:lpstr>Arial</vt:lpstr>
      <vt:lpstr>SimSun</vt:lpstr>
      <vt:lpstr>Wingdings</vt:lpstr>
      <vt:lpstr>Crimson Pro Semi Bold</vt:lpstr>
      <vt:lpstr>Crimson Pro Semi Bold</vt:lpstr>
      <vt:lpstr>Crimson Pro Semi Bold</vt:lpstr>
      <vt:lpstr>Heebo</vt:lpstr>
      <vt:lpstr>Heebo</vt:lpstr>
      <vt:lpstr>Heebo</vt:lpstr>
      <vt:lpstr>Crimson Pro Light</vt:lpstr>
      <vt:lpstr>Segoe Print</vt:lpstr>
      <vt:lpstr>Crimson Pro Light</vt:lpstr>
      <vt:lpstr>Crimson Pro Light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Usman Farooq</cp:lastModifiedBy>
  <cp:revision>6</cp:revision>
  <dcterms:created xsi:type="dcterms:W3CDTF">2025-12-13T12:46:00Z</dcterms:created>
  <dcterms:modified xsi:type="dcterms:W3CDTF">2025-12-13T13:22:19Z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AB0E0959B89A48C3A3BDA84FD4A50754_12</vt:lpwstr>
  </property>
  <property fmtid="{D5CDD505-2E9C-101B-9397-08002B2CF9AE}" pid="3" name="KSOProductBuildVer">
    <vt:lpwstr>2057-12.2.0.23149</vt:lpwstr>
  </property>
</Properties>
</file>